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85" r:id="rId3"/>
  </p:sldMasterIdLst>
  <p:notesMasterIdLst>
    <p:notesMasterId r:id="rId31"/>
  </p:notesMasterIdLst>
  <p:sldIdLst>
    <p:sldId id="257" r:id="rId4"/>
    <p:sldId id="259" r:id="rId5"/>
    <p:sldId id="260" r:id="rId6"/>
    <p:sldId id="331" r:id="rId7"/>
    <p:sldId id="332" r:id="rId8"/>
    <p:sldId id="265" r:id="rId9"/>
    <p:sldId id="311" r:id="rId10"/>
    <p:sldId id="314" r:id="rId11"/>
    <p:sldId id="315" r:id="rId12"/>
    <p:sldId id="316" r:id="rId13"/>
    <p:sldId id="319" r:id="rId14"/>
    <p:sldId id="318" r:id="rId15"/>
    <p:sldId id="268" r:id="rId16"/>
    <p:sldId id="277" r:id="rId17"/>
    <p:sldId id="329" r:id="rId18"/>
    <p:sldId id="333" r:id="rId19"/>
    <p:sldId id="278" r:id="rId20"/>
    <p:sldId id="334" r:id="rId21"/>
    <p:sldId id="327" r:id="rId22"/>
    <p:sldId id="326" r:id="rId23"/>
    <p:sldId id="320" r:id="rId24"/>
    <p:sldId id="322" r:id="rId25"/>
    <p:sldId id="280" r:id="rId26"/>
    <p:sldId id="308" r:id="rId27"/>
    <p:sldId id="325" r:id="rId28"/>
    <p:sldId id="328" r:id="rId29"/>
    <p:sldId id="27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97"/>
    <a:srgbClr val="671C49"/>
    <a:srgbClr val="FFFFFF"/>
    <a:srgbClr val="D9DADE"/>
    <a:srgbClr val="7E0C6E"/>
    <a:srgbClr val="00FF00"/>
    <a:srgbClr val="CEA3C8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1" y="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73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7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38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43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278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7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017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67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9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30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88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4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9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10B4A-0904-4E9E-A428-EA3E6B848F0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289539"/>
            <a:ext cx="12192000" cy="1933135"/>
          </a:xfrm>
          <a:prstGeom prst="rect">
            <a:avLst/>
          </a:prstGeom>
          <a:solidFill>
            <a:srgbClr val="A50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017175"/>
            <a:ext cx="9144000" cy="150360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8" y="151986"/>
            <a:ext cx="2249854" cy="43416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05307" y="2767135"/>
            <a:ext cx="178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IS5740, Fall 2021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D27F-8360-48A0-B318-03AADD21F014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775F8-47F3-41ED-AACC-FB516AB013B7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2015130"/>
            <a:ext cx="350196" cy="3471269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/>
        </p:nvSpPr>
        <p:spPr>
          <a:xfrm>
            <a:off x="650240" y="0"/>
            <a:ext cx="1097280" cy="6858000"/>
          </a:xfrm>
          <a:custGeom>
            <a:avLst/>
            <a:gdLst>
              <a:gd name="connsiteX0" fmla="*/ 93924 w 1097280"/>
              <a:gd name="connsiteY0" fmla="*/ 5801359 h 6858000"/>
              <a:gd name="connsiteX1" fmla="*/ 581600 w 1097280"/>
              <a:gd name="connsiteY1" fmla="*/ 5801359 h 6858000"/>
              <a:gd name="connsiteX2" fmla="*/ 487675 w 1097280"/>
              <a:gd name="connsiteY2" fmla="*/ 6858000 h 6858000"/>
              <a:gd name="connsiteX3" fmla="*/ 0 w 1097280"/>
              <a:gd name="connsiteY3" fmla="*/ 6858000 h 6858000"/>
              <a:gd name="connsiteX4" fmla="*/ 609605 w 1097280"/>
              <a:gd name="connsiteY4" fmla="*/ 0 h 6858000"/>
              <a:gd name="connsiteX5" fmla="*/ 1097280 w 1097280"/>
              <a:gd name="connsiteY5" fmla="*/ 0 h 6858000"/>
              <a:gd name="connsiteX6" fmla="*/ 1003356 w 1097280"/>
              <a:gd name="connsiteY6" fmla="*/ 1056639 h 6858000"/>
              <a:gd name="connsiteX7" fmla="*/ 515681 w 1097280"/>
              <a:gd name="connsiteY7" fmla="*/ 10566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7280" h="6858000">
                <a:moveTo>
                  <a:pt x="93924" y="5801359"/>
                </a:moveTo>
                <a:lnTo>
                  <a:pt x="581600" y="5801359"/>
                </a:lnTo>
                <a:lnTo>
                  <a:pt x="487675" y="6858000"/>
                </a:lnTo>
                <a:lnTo>
                  <a:pt x="0" y="6858000"/>
                </a:lnTo>
                <a:close/>
                <a:moveTo>
                  <a:pt x="609605" y="0"/>
                </a:moveTo>
                <a:lnTo>
                  <a:pt x="1097280" y="0"/>
                </a:lnTo>
                <a:lnTo>
                  <a:pt x="1003356" y="1056639"/>
                </a:lnTo>
                <a:lnTo>
                  <a:pt x="515681" y="1056639"/>
                </a:lnTo>
                <a:close/>
              </a:path>
            </a:pathLst>
          </a:cu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635" y="331470"/>
            <a:ext cx="461010" cy="363855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/>
          <p:cNvSpPr/>
          <p:nvPr userDrawn="1"/>
        </p:nvSpPr>
        <p:spPr>
          <a:xfrm>
            <a:off x="578636" y="2234038"/>
            <a:ext cx="3438000" cy="3438000"/>
          </a:xfrm>
          <a:prstGeom prst="arc">
            <a:avLst>
              <a:gd name="adj1" fmla="val 8959078"/>
              <a:gd name="adj2" fmla="val 15246872"/>
            </a:avLst>
          </a:prstGeom>
          <a:ln>
            <a:solidFill>
              <a:srgbClr val="7E0C6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 userDrawn="1"/>
        </p:nvSpPr>
        <p:spPr>
          <a:xfrm>
            <a:off x="577374" y="2230989"/>
            <a:ext cx="3439262" cy="3439262"/>
          </a:xfrm>
          <a:prstGeom prst="arc">
            <a:avLst>
              <a:gd name="adj1" fmla="val 18621151"/>
              <a:gd name="adj2" fmla="val 2574949"/>
            </a:avLst>
          </a:prstGeom>
          <a:ln>
            <a:solidFill>
              <a:srgbClr val="7E0C6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846389" y="2500004"/>
            <a:ext cx="2901232" cy="2901232"/>
          </a:xfrm>
          <a:custGeom>
            <a:avLst/>
            <a:gdLst>
              <a:gd name="connsiteX0" fmla="*/ 1450616 w 2901232"/>
              <a:gd name="connsiteY0" fmla="*/ 0 h 2901232"/>
              <a:gd name="connsiteX1" fmla="*/ 2901232 w 2901232"/>
              <a:gd name="connsiteY1" fmla="*/ 1450616 h 2901232"/>
              <a:gd name="connsiteX2" fmla="*/ 1450616 w 2901232"/>
              <a:gd name="connsiteY2" fmla="*/ 2901232 h 2901232"/>
              <a:gd name="connsiteX3" fmla="*/ 0 w 2901232"/>
              <a:gd name="connsiteY3" fmla="*/ 1450616 h 2901232"/>
              <a:gd name="connsiteX4" fmla="*/ 1450616 w 2901232"/>
              <a:gd name="connsiteY4" fmla="*/ 0 h 29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1232" h="2901232">
                <a:moveTo>
                  <a:pt x="1450616" y="0"/>
                </a:moveTo>
                <a:cubicBezTo>
                  <a:pt x="2251769" y="0"/>
                  <a:pt x="2901232" y="649463"/>
                  <a:pt x="2901232" y="1450616"/>
                </a:cubicBezTo>
                <a:cubicBezTo>
                  <a:pt x="2901232" y="2251769"/>
                  <a:pt x="2251769" y="2901232"/>
                  <a:pt x="1450616" y="2901232"/>
                </a:cubicBezTo>
                <a:cubicBezTo>
                  <a:pt x="649463" y="2901232"/>
                  <a:pt x="0" y="2251769"/>
                  <a:pt x="0" y="1450616"/>
                </a:cubicBezTo>
                <a:cubicBezTo>
                  <a:pt x="0" y="649463"/>
                  <a:pt x="649463" y="0"/>
                  <a:pt x="1450616" y="0"/>
                </a:cubicBezTo>
                <a:close/>
              </a:path>
            </a:pathLst>
          </a:custGeom>
          <a:ln w="19050">
            <a:solidFill>
              <a:srgbClr val="7E0C6E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8789"/>
          </a:xfrm>
        </p:spPr>
        <p:txBody>
          <a:bodyPr>
            <a:norm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643"/>
            <a:ext cx="10515600" cy="4567320"/>
          </a:xfrm>
        </p:spPr>
        <p:txBody>
          <a:bodyPr/>
          <a:lstStyle>
            <a:lvl1pPr>
              <a:lnSpc>
                <a:spcPct val="135000"/>
              </a:lnSpc>
              <a:spcBef>
                <a:spcPts val="0"/>
              </a:spcBef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35000"/>
              </a:lnSpc>
              <a:spcBef>
                <a:spcPts val="0"/>
              </a:spcBef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35000"/>
              </a:lnSpc>
              <a:spcBef>
                <a:spcPts val="0"/>
              </a:spcBef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35000"/>
              </a:lnSpc>
              <a:spcBef>
                <a:spcPts val="0"/>
              </a:spcBef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35000"/>
              </a:lnSpc>
              <a:spcBef>
                <a:spcPts val="0"/>
              </a:spcBef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6685"/>
            <a:ext cx="2743200" cy="365125"/>
          </a:xfrm>
        </p:spPr>
        <p:txBody>
          <a:bodyPr/>
          <a:lstStyle>
            <a:lvl1pPr>
              <a:defRPr sz="1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CBA1F22-3E8E-48C4-8FFD-0CABFD544A16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6685"/>
            <a:ext cx="4114800" cy="365125"/>
          </a:xfrm>
        </p:spPr>
        <p:txBody>
          <a:bodyPr/>
          <a:lstStyle>
            <a:lvl1pPr>
              <a:defRPr sz="11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IS5740 Management Support and Business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6685"/>
            <a:ext cx="2743200" cy="365125"/>
          </a:xfrm>
        </p:spPr>
        <p:txBody>
          <a:bodyPr/>
          <a:lstStyle>
            <a:lvl1pPr>
              <a:defRPr sz="1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88" y="114459"/>
            <a:ext cx="1943100" cy="366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202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23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60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255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89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9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84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8926C5C-D59A-418B-8EA8-1854980B1D71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IS5740 Management Support and Business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63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39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4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8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9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35000"/>
              </a:lnSpc>
              <a:spcBef>
                <a:spcPts val="600"/>
              </a:spcBef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35000"/>
              </a:lnSpc>
              <a:spcBef>
                <a:spcPts val="60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35000"/>
              </a:lnSpc>
              <a:spcBef>
                <a:spcPts val="60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35000"/>
              </a:lnSpc>
              <a:spcBef>
                <a:spcPts val="60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35000"/>
              </a:lnSpc>
              <a:spcBef>
                <a:spcPts val="60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35000"/>
              </a:lnSpc>
              <a:spcBef>
                <a:spcPts val="0"/>
              </a:spcBef>
              <a:defRPr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35000"/>
              </a:lnSpc>
              <a:spcBef>
                <a:spcPts val="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35000"/>
              </a:lnSpc>
              <a:spcBef>
                <a:spcPts val="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35000"/>
              </a:lnSpc>
              <a:spcBef>
                <a:spcPts val="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35000"/>
              </a:lnSpc>
              <a:spcBef>
                <a:spcPts val="0"/>
              </a:spcBef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5CCCDF6-3B26-46E8-B513-44F9879418BE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IS5740 Management Support and Business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57" y="181927"/>
            <a:ext cx="1943100" cy="366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D4B8-DE80-415D-BC52-C528802A6577}" type="datetime1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22B0-6F55-46CE-95D5-39F701749EB1}" type="datetime1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57" y="181927"/>
            <a:ext cx="1943100" cy="366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A627-2DA1-4EEE-8D68-0BD35615347E}" type="datetime1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lnSpc>
                <a:spcPct val="130000"/>
              </a:lnSpc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30000"/>
              </a:lnSpc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30000"/>
              </a:lnSpc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30000"/>
              </a:lnSpc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3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3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30000"/>
              </a:lnSpc>
              <a:defRPr sz="105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A834B8-D633-4956-856F-9A5395E6DC78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30000"/>
              </a:lnSpc>
              <a:defRPr sz="105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IS5740 Management Support and Business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30000"/>
              </a:lnSpc>
              <a:defRPr sz="105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8E8C-8B84-47F0-9239-49B639ED9A40}" type="datetime1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IS5740 Management Support and Business Intelligence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3067-D964-4AB3-A775-D100E467B011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IS5740 Management Support and Business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8F3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13067-D964-4AB3-A775-D100E467B011}" type="datetime1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IS5740 Management Support and Business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5C0F-96C7-4FBF-B14E-9F3078E78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43965"/>
            <a:ext cx="12192000" cy="1993265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0554" y="3579733"/>
            <a:ext cx="9144000" cy="29003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sym typeface="+mn-ea"/>
              </a:rPr>
              <a:t>Group 6</a:t>
            </a:r>
            <a:endParaRPr lang="en-US" sz="18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0" i="0" dirty="0"/>
              <a:t>YANG </a:t>
            </a:r>
            <a:r>
              <a:rPr lang="en-US" sz="1800" b="0" i="0" dirty="0" err="1"/>
              <a:t>Yongze</a:t>
            </a:r>
            <a:r>
              <a:rPr lang="en-US" sz="1800" b="0" i="0" dirty="0"/>
              <a:t>      58162280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ZOU </a:t>
            </a:r>
            <a:r>
              <a:rPr lang="en-US" sz="1800" dirty="0" err="1"/>
              <a:t>J</a:t>
            </a:r>
            <a:r>
              <a:rPr lang="en-US" sz="1800" b="0" i="0" dirty="0" err="1"/>
              <a:t>iaxi</a:t>
            </a:r>
            <a:r>
              <a:rPr lang="en-US" sz="1800" b="0" i="0" dirty="0"/>
              <a:t>             58481506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DUAN </a:t>
            </a:r>
            <a:r>
              <a:rPr lang="en-US" sz="1800" dirty="0" err="1"/>
              <a:t>S</a:t>
            </a:r>
            <a:r>
              <a:rPr lang="en-US" sz="1800" b="0" i="0" dirty="0" err="1"/>
              <a:t>uyang</a:t>
            </a:r>
            <a:r>
              <a:rPr lang="en-US" sz="1800" b="0" i="0" dirty="0"/>
              <a:t>     58490066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FANG </a:t>
            </a:r>
            <a:r>
              <a:rPr lang="en-US" sz="1800" b="0" i="0" dirty="0" err="1"/>
              <a:t>Mingyuan</a:t>
            </a:r>
            <a:r>
              <a:rPr lang="en-US" sz="1800" b="0" i="0" dirty="0"/>
              <a:t> 58132226</a:t>
            </a:r>
          </a:p>
          <a:p>
            <a:pPr>
              <a:lnSpc>
                <a:spcPct val="100000"/>
              </a:lnSpc>
            </a:pPr>
            <a:endParaRPr lang="en-US" sz="1500" b="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4721128" y="2747109"/>
            <a:ext cx="2590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CS5483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Semester B 2024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45585" y="1310277"/>
            <a:ext cx="9144000" cy="1503606"/>
          </a:xfrm>
        </p:spPr>
        <p:txBody>
          <a:bodyPr anchor="ctr">
            <a:normAutofit/>
          </a:bodyPr>
          <a:lstStyle/>
          <a:p>
            <a:r>
              <a:rPr lang="en-US" altLang="zh-CN" i="1" dirty="0"/>
              <a:t>TCR-Epitope Binding Affinity Prediction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1C1815-F237-AFD2-7194-80725280F40A}"/>
              </a:ext>
            </a:extLst>
          </p:cNvPr>
          <p:cNvSpPr txBox="1"/>
          <p:nvPr/>
        </p:nvSpPr>
        <p:spPr>
          <a:xfrm>
            <a:off x="9500204" y="2553414"/>
            <a:ext cx="259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Topic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bioinformatics &amp; Machine Learning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 flipV="1">
            <a:off x="641350" y="1217295"/>
            <a:ext cx="4744085" cy="635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641350" y="468630"/>
            <a:ext cx="1143000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Amino Acid Encoding: Atchley Factor Mapping [2]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8651" y="2108125"/>
            <a:ext cx="101078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just">
              <a:lnSpc>
                <a:spcPct val="150000"/>
              </a:lnSpc>
              <a:spcBef>
                <a:spcPts val="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A411B7-0964-2CD9-64B1-5F015C59DD57}"/>
              </a:ext>
            </a:extLst>
          </p:cNvPr>
          <p:cNvSpPr txBox="1"/>
          <p:nvPr/>
        </p:nvSpPr>
        <p:spPr>
          <a:xfrm>
            <a:off x="4629150" y="1356360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CDR3 Various Length?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03E1E1-FCCE-729C-0347-FFA6055A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292"/>
            <a:ext cx="12192000" cy="39369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950C67-5101-7E4D-8575-31F54CFB0DEB}"/>
              </a:ext>
            </a:extLst>
          </p:cNvPr>
          <p:cNvSpPr txBox="1"/>
          <p:nvPr/>
        </p:nvSpPr>
        <p:spPr>
          <a:xfrm>
            <a:off x="226031" y="6066096"/>
            <a:ext cx="117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[2] Atchley, William R., et al. "Solving the protein sequence metric problem." Proceedings of the National Academy of Sciences 102.18 (2005): 6395-6400.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655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 flipV="1">
            <a:off x="641350" y="1217295"/>
            <a:ext cx="4744085" cy="635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641350" y="468630"/>
            <a:ext cx="1143000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Amino Acid Encoding: Atchley Factor Mapping [2]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5152A-EF50-7972-A892-AEE1FC77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1526142"/>
            <a:ext cx="8139087" cy="41584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91BF9E-912F-8880-DE5B-3DB3EC804AD4}"/>
              </a:ext>
            </a:extLst>
          </p:cNvPr>
          <p:cNvSpPr txBox="1"/>
          <p:nvPr/>
        </p:nvSpPr>
        <p:spPr>
          <a:xfrm>
            <a:off x="364461" y="6205052"/>
            <a:ext cx="117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[3] </a:t>
            </a:r>
            <a:r>
              <a:rPr lang="en" altLang="zh-CN" b="0" i="0" u="none" strike="noStrike" dirty="0" err="1">
                <a:effectLst/>
                <a:latin typeface="system-ui"/>
              </a:rPr>
              <a:t>Luu</a:t>
            </a:r>
            <a:r>
              <a:rPr lang="en" altLang="zh-CN" b="0" i="0" u="none" strike="noStrike" dirty="0">
                <a:effectLst/>
                <a:latin typeface="system-ui"/>
              </a:rPr>
              <a:t>, Alan M et al. “Predicting TCR-Epitope Binding Specificity Using Deep Metric Learning and Multimodal Learning.” Genes vol. 12,4 572. 15 Apr. 2021, doi:10.3390/genes12040572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032368-B475-C281-95B1-074C9F343917}"/>
              </a:ext>
            </a:extLst>
          </p:cNvPr>
          <p:cNvSpPr txBox="1"/>
          <p:nvPr/>
        </p:nvSpPr>
        <p:spPr>
          <a:xfrm>
            <a:off x="207933" y="1725175"/>
            <a:ext cx="31448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system-ui"/>
              </a:rPr>
              <a:t>- </a:t>
            </a:r>
            <a:r>
              <a:rPr lang="en" altLang="zh-CN" b="0" i="0" u="none" strike="noStrike" dirty="0">
                <a:effectLst/>
                <a:latin typeface="system-ui"/>
              </a:rPr>
              <a:t>In 2005, Atchley et al.[2] proposed a method to encode amino acids, using five physicochemical properties.</a:t>
            </a:r>
            <a:endParaRPr lang="en" altLang="zh-CN" dirty="0">
              <a:latin typeface="system-ui"/>
            </a:endParaRPr>
          </a:p>
          <a:p>
            <a:endParaRPr lang="en" altLang="zh-CN" dirty="0">
              <a:latin typeface="system-ui"/>
            </a:endParaRPr>
          </a:p>
          <a:p>
            <a:r>
              <a:rPr lang="en" altLang="zh-CN" dirty="0">
                <a:latin typeface="system-ui"/>
              </a:rPr>
              <a:t>- We used padding methods from </a:t>
            </a:r>
            <a:r>
              <a:rPr lang="en" altLang="zh-CN" dirty="0" err="1">
                <a:latin typeface="system-ui"/>
              </a:rPr>
              <a:t>Luu</a:t>
            </a:r>
            <a:r>
              <a:rPr lang="en" altLang="zh-CN" dirty="0">
                <a:latin typeface="system-ui"/>
              </a:rPr>
              <a:t> et al [3]</a:t>
            </a:r>
          </a:p>
          <a:p>
            <a:r>
              <a:rPr lang="en" altLang="zh-CN" dirty="0">
                <a:latin typeface="system-ui"/>
              </a:rPr>
              <a:t>1) default values = 0.5 ; </a:t>
            </a:r>
          </a:p>
          <a:p>
            <a:r>
              <a:rPr lang="en" altLang="zh-CN" dirty="0">
                <a:latin typeface="system-ui"/>
              </a:rPr>
              <a:t>2) a  labeling dimension: </a:t>
            </a:r>
          </a:p>
          <a:p>
            <a:r>
              <a:rPr lang="en" altLang="zh-CN" dirty="0">
                <a:latin typeface="system-ui"/>
              </a:rPr>
              <a:t>      -  an amino acid (1) or </a:t>
            </a:r>
          </a:p>
          <a:p>
            <a:r>
              <a:rPr lang="en" altLang="zh-CN" dirty="0">
                <a:latin typeface="system-ui"/>
              </a:rPr>
              <a:t>      -  a pad (0).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98C9DE-CC8B-9651-CD3B-03B287CEC7F8}"/>
              </a:ext>
            </a:extLst>
          </p:cNvPr>
          <p:cNvSpPr txBox="1"/>
          <p:nvPr/>
        </p:nvSpPr>
        <p:spPr>
          <a:xfrm>
            <a:off x="364461" y="5545544"/>
            <a:ext cx="117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[2] Atchley, William R., et al. "Solving the protein sequence metric problem." Proceedings of the National Academy of Sciences 102.18 (2005): 6395-6400.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793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 flipV="1">
            <a:off x="641350" y="1217295"/>
            <a:ext cx="4744085" cy="635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641350" y="468630"/>
            <a:ext cx="8121650" cy="610235"/>
          </a:xfrm>
        </p:spPr>
        <p:txBody>
          <a:bodyPr>
            <a:no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BLOcks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SUBstitution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(BLOSUM) Matrix [4]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67435E-CED9-56E9-0B76-153DB3DFF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" t="833" b="1139"/>
          <a:stretch/>
        </p:blipFill>
        <p:spPr>
          <a:xfrm>
            <a:off x="0" y="1351891"/>
            <a:ext cx="7480300" cy="55061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F8A29A-AAAA-35A9-BB5A-81A0E0ACDB9D}"/>
              </a:ext>
            </a:extLst>
          </p:cNvPr>
          <p:cNvSpPr txBox="1"/>
          <p:nvPr/>
        </p:nvSpPr>
        <p:spPr>
          <a:xfrm>
            <a:off x="7796212" y="3429000"/>
            <a:ext cx="419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Similarity between Amino Acid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DA9282-B9C5-C07A-2063-700E2ACA3C72}"/>
              </a:ext>
            </a:extLst>
          </p:cNvPr>
          <p:cNvSpPr txBox="1"/>
          <p:nvPr/>
        </p:nvSpPr>
        <p:spPr>
          <a:xfrm>
            <a:off x="8101012" y="4788080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physicochemical properties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537F7357-E6D5-DCAE-210C-86F543DD696D}"/>
              </a:ext>
            </a:extLst>
          </p:cNvPr>
          <p:cNvSpPr/>
          <p:nvPr/>
        </p:nvSpPr>
        <p:spPr>
          <a:xfrm>
            <a:off x="9256712" y="3983682"/>
            <a:ext cx="1276350" cy="7113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 descr="blosum">
            <a:extLst>
              <a:ext uri="{FF2B5EF4-FFF2-40B4-BE49-F238E27FC236}">
                <a16:creationId xmlns:a16="http://schemas.microsoft.com/office/drawing/2014/main" id="{A0354547-40A3-6C44-2BE7-98386B32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0" y="174500"/>
            <a:ext cx="3108960" cy="30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AF6960-ED44-F652-F6B9-3B4728D024C9}"/>
              </a:ext>
            </a:extLst>
          </p:cNvPr>
          <p:cNvSpPr txBox="1"/>
          <p:nvPr/>
        </p:nvSpPr>
        <p:spPr>
          <a:xfrm>
            <a:off x="8101012" y="5762439"/>
            <a:ext cx="32134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" altLang="zh-CN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Henikoff</a:t>
            </a:r>
            <a:r>
              <a:rPr lang="en" altLang="zh-CN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Steven, and </a:t>
            </a:r>
            <a:r>
              <a:rPr lang="en" altLang="zh-CN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Jorja</a:t>
            </a:r>
            <a:r>
              <a:rPr lang="en" altLang="zh-CN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G. </a:t>
            </a:r>
            <a:r>
              <a:rPr lang="en" altLang="zh-CN" sz="11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Henikoff</a:t>
            </a:r>
            <a:r>
              <a:rPr lang="en" altLang="zh-CN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"Amino acid substitution matrices from protein blocks." </a:t>
            </a:r>
            <a:r>
              <a:rPr lang="en" altLang="zh-CN" sz="11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" altLang="zh-CN" sz="11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89.22 (1992): 10915-10919.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8215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Further Pre-Processing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16791"/>
              </p:ext>
            </p:extLst>
          </p:nvPr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90496F81-636D-3BE0-C8E9-C10E21660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813" y="722068"/>
            <a:ext cx="6811326" cy="349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FFE344-EE8F-0FFD-1623-7BC67766D446}"/>
              </a:ext>
            </a:extLst>
          </p:cNvPr>
          <p:cNvSpPr txBox="1"/>
          <p:nvPr/>
        </p:nvSpPr>
        <p:spPr>
          <a:xfrm>
            <a:off x="452063" y="2059786"/>
            <a:ext cx="4197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Min-Max </a:t>
            </a:r>
            <a:r>
              <a:rPr lang="en-US" altLang="zh-CN" sz="2400" b="1" dirty="0" err="1"/>
              <a:t>Normalise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&amp;</a:t>
            </a:r>
          </a:p>
          <a:p>
            <a:pPr algn="ctr"/>
            <a:r>
              <a:rPr lang="en-GB" altLang="zh-CN" sz="2400" b="1" i="0" dirty="0">
                <a:effectLst/>
                <a:highlight>
                  <a:srgbClr val="FFFFFF"/>
                </a:highlight>
                <a:latin typeface="system-ui"/>
              </a:rPr>
              <a:t>Feature Concatenation</a:t>
            </a:r>
          </a:p>
          <a:p>
            <a:pPr algn="ctr"/>
            <a:r>
              <a:rPr lang="en-GB" altLang="zh-CN" sz="2400" b="1" i="0" dirty="0">
                <a:effectLst/>
                <a:highlight>
                  <a:srgbClr val="FFFFFF"/>
                </a:highlight>
                <a:latin typeface="system-ui"/>
              </a:rPr>
              <a:t> (</a:t>
            </a:r>
            <a:r>
              <a:rPr lang="en-GB" altLang="zh-CN" sz="2400" b="1" i="0" dirty="0" err="1">
                <a:effectLst/>
                <a:highlight>
                  <a:srgbClr val="FFFFFF"/>
                </a:highlight>
                <a:latin typeface="system-ui"/>
              </a:rPr>
              <a:t>tcr</a:t>
            </a:r>
            <a:r>
              <a:rPr lang="en-GB" altLang="zh-CN" sz="2400" b="1" i="0" dirty="0">
                <a:effectLst/>
                <a:highlight>
                  <a:srgbClr val="FFFFFF"/>
                </a:highlight>
                <a:latin typeface="system-ui"/>
              </a:rPr>
              <a:t> and epitope)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19D65E-AECC-E344-93B7-83A31EB06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0" y="4590079"/>
            <a:ext cx="10174120" cy="1876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B505BC49-778E-FF39-FD58-F64669203D8A}"/>
              </a:ext>
            </a:extLst>
          </p:cNvPr>
          <p:cNvSpPr/>
          <p:nvPr/>
        </p:nvSpPr>
        <p:spPr>
          <a:xfrm rot="4017435">
            <a:off x="3698958" y="2114459"/>
            <a:ext cx="1276350" cy="7113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1A206A8-405F-42DB-DE70-45F174723AB5}"/>
              </a:ext>
            </a:extLst>
          </p:cNvPr>
          <p:cNvSpPr/>
          <p:nvPr/>
        </p:nvSpPr>
        <p:spPr>
          <a:xfrm>
            <a:off x="1962150" y="3769781"/>
            <a:ext cx="1276350" cy="7113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84120" y="20956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E0C6E"/>
                </a:solidFill>
                <a:latin typeface="+mj-lt"/>
              </a:rPr>
              <a:t>03</a:t>
            </a:r>
            <a:endParaRPr lang="zh-CN" altLang="en-US" sz="6600" b="1" dirty="0">
              <a:solidFill>
                <a:srgbClr val="7E0C6E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12878" y="2234165"/>
            <a:ext cx="6715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Training &amp; Evaluation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4882" y="3479535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rgbClr val="7E0C6E"/>
                </a:solidFill>
              </a:rPr>
              <a:t>Hyper Parameter</a:t>
            </a:r>
            <a:endParaRPr lang="zh-CN" altLang="en-US" sz="2400" dirty="0">
              <a:solidFill>
                <a:srgbClr val="7E0C6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4882" y="4067780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altLang="zh-CN" sz="2400" dirty="0">
                <a:solidFill>
                  <a:srgbClr val="7E0C6E"/>
                </a:solidFill>
              </a:rPr>
              <a:t>Training &amp; Evaluation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Hyper Parameters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9483B7-A583-981C-FD86-AFC9CF4CF16F}"/>
              </a:ext>
            </a:extLst>
          </p:cNvPr>
          <p:cNvSpPr txBox="1"/>
          <p:nvPr/>
        </p:nvSpPr>
        <p:spPr>
          <a:xfrm>
            <a:off x="295881" y="2633355"/>
            <a:ext cx="587253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Grid Search for the best hyper parameter set</a:t>
            </a:r>
          </a:p>
          <a:p>
            <a:br>
              <a:rPr lang="en-US" altLang="zh-CN" sz="2400" b="1" dirty="0"/>
            </a:br>
            <a:r>
              <a:rPr lang="en-US" altLang="zh-CN" sz="2400" b="1" dirty="0"/>
              <a:t>AUC as </a:t>
            </a:r>
            <a:r>
              <a:rPr lang="en-US" altLang="zh-CN" sz="2400" b="1" dirty="0" err="1"/>
              <a:t>creteria</a:t>
            </a:r>
            <a:endParaRPr lang="en-US" altLang="zh-CN" sz="2400" b="1" dirty="0"/>
          </a:p>
          <a:p>
            <a:endParaRPr lang="en-US" altLang="zh-CN" sz="2400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Search space shown in diagram:</a:t>
            </a:r>
            <a:endParaRPr lang="en-GB" altLang="zh-CN" sz="2400" b="1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B863158-856A-7FFC-CE41-A0D2977E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14" y="0"/>
            <a:ext cx="554533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Hyper Parameters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321190-5671-99D5-F9A2-6063938F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391"/>
            <a:ext cx="12192000" cy="4792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9483B7-A583-981C-FD86-AFC9CF4CF16F}"/>
              </a:ext>
            </a:extLst>
          </p:cNvPr>
          <p:cNvSpPr txBox="1"/>
          <p:nvPr/>
        </p:nvSpPr>
        <p:spPr>
          <a:xfrm>
            <a:off x="6014663" y="2182505"/>
            <a:ext cx="587253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Grid Search for the best hyper parameter set</a:t>
            </a:r>
            <a:br>
              <a:rPr lang="en-US" altLang="zh-CN" sz="2400" b="1" dirty="0"/>
            </a:br>
            <a:r>
              <a:rPr lang="en-US" altLang="zh-CN" sz="2400" b="1" dirty="0"/>
              <a:t>AUC as </a:t>
            </a:r>
            <a:r>
              <a:rPr lang="en-US" altLang="zh-CN" sz="2400" b="1" dirty="0" err="1"/>
              <a:t>creteria</a:t>
            </a:r>
            <a:endParaRPr lang="en-GB" altLang="zh-CN" sz="2400" b="1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A41B37-F497-5D63-FE14-9DF9C7103325}"/>
              </a:ext>
            </a:extLst>
          </p:cNvPr>
          <p:cNvSpPr txBox="1"/>
          <p:nvPr/>
        </p:nvSpPr>
        <p:spPr>
          <a:xfrm>
            <a:off x="4268413" y="5147609"/>
            <a:ext cx="568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e.g. One-Hot Encoding set</a:t>
            </a:r>
          </a:p>
          <a:p>
            <a:endParaRPr lang="en-US" altLang="zh-CN" sz="2400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See</a:t>
            </a:r>
            <a:r>
              <a:rPr lang="zh-CN" altLang="en-US" sz="2400" b="1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our</a:t>
            </a:r>
            <a:r>
              <a:rPr lang="zh-CN" altLang="en-US" sz="2400" b="1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report</a:t>
            </a:r>
            <a:r>
              <a:rPr lang="zh-CN" altLang="en-US" sz="2400" b="1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for</a:t>
            </a:r>
            <a:r>
              <a:rPr lang="zh-CN" altLang="en-US" sz="2400" b="1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GB" altLang="zh-CN" sz="2400" b="1" dirty="0">
                <a:highlight>
                  <a:srgbClr val="FFFFFF"/>
                </a:highlight>
                <a:latin typeface="system-ui"/>
              </a:rPr>
              <a:t>all</a:t>
            </a:r>
            <a:r>
              <a:rPr lang="zh-CN" altLang="en-US" sz="2400" b="1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zh-CN" sz="2400" b="1" dirty="0">
                <a:highlight>
                  <a:srgbClr val="FFFFFF"/>
                </a:highlight>
                <a:latin typeface="system-ui"/>
              </a:rPr>
              <a:t>results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776EBD-DA9A-8353-4ED8-D4F32C0BEAB8}"/>
              </a:ext>
            </a:extLst>
          </p:cNvPr>
          <p:cNvSpPr/>
          <p:nvPr/>
        </p:nvSpPr>
        <p:spPr>
          <a:xfrm>
            <a:off x="50801" y="5003800"/>
            <a:ext cx="2641600" cy="149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48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84120" y="20956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E0C6E"/>
                </a:solidFill>
                <a:latin typeface="+mj-lt"/>
              </a:rPr>
              <a:t>04</a:t>
            </a:r>
            <a:endParaRPr lang="zh-CN" altLang="en-US" sz="6600" b="1" dirty="0">
              <a:solidFill>
                <a:srgbClr val="7E0C6E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3488" y="2234165"/>
            <a:ext cx="516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Model </a:t>
            </a:r>
            <a:r>
              <a:rPr lang="en-US" altLang="zh-CN" sz="4800" b="1" dirty="0" err="1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Ensembling</a:t>
            </a:r>
            <a:endParaRPr lang="en-US" altLang="zh-CN" sz="4800" b="1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4882" y="3479535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r>
              <a:rPr lang="en-US" altLang="zh-CN" sz="2400" dirty="0">
                <a:solidFill>
                  <a:srgbClr val="7E0C6E"/>
                </a:solidFill>
              </a:rPr>
              <a:t>Soft Voting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Soft Voting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9B01C0-1A12-8576-2A75-E7F26D5B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3" y="2097918"/>
            <a:ext cx="11353654" cy="3542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E5ADFB-B1E1-D492-EBD3-64A938075436}"/>
              </a:ext>
            </a:extLst>
          </p:cNvPr>
          <p:cNvSpPr txBox="1"/>
          <p:nvPr/>
        </p:nvSpPr>
        <p:spPr>
          <a:xfrm>
            <a:off x="419172" y="1597856"/>
            <a:ext cx="645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Classifier List: Classifiers with best parameters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407179-57EF-5A17-5FC5-6BD988A5993D}"/>
              </a:ext>
            </a:extLst>
          </p:cNvPr>
          <p:cNvSpPr txBox="1"/>
          <p:nvPr/>
        </p:nvSpPr>
        <p:spPr>
          <a:xfrm>
            <a:off x="641350" y="6158952"/>
            <a:ext cx="1079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voting_clf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ensemble.VotingClassifier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estimators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clf_list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voting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'soft'</a:t>
            </a:r>
            <a:r>
              <a:rPr lang="en" altLang="zh-CN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24D83D-49DA-32F6-406D-E9714A411D26}"/>
              </a:ext>
            </a:extLst>
          </p:cNvPr>
          <p:cNvSpPr txBox="1"/>
          <p:nvPr/>
        </p:nvSpPr>
        <p:spPr>
          <a:xfrm>
            <a:off x="226031" y="5714845"/>
            <a:ext cx="521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Build voting classifier (soft voting):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738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EVALUATION : AUROC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ECC5E96-64D8-ED40-D5BC-8CBB128B5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063" y="1691003"/>
            <a:ext cx="5286375" cy="4143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56619C-B1BE-776D-8476-9F5D8E773197}"/>
              </a:ext>
            </a:extLst>
          </p:cNvPr>
          <p:cNvSpPr txBox="1"/>
          <p:nvPr/>
        </p:nvSpPr>
        <p:spPr>
          <a:xfrm>
            <a:off x="5738438" y="1217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AUROC is a metric often used to evaluate TCR-Epitope binding.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EA56A-9EE8-A170-F0A4-A1D62CC4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564" y="2269490"/>
            <a:ext cx="4009441" cy="26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3390955" cy="6858000"/>
          </a:xfrm>
          <a:prstGeom prst="rect">
            <a:avLst/>
          </a:prstGeom>
          <a:solidFill>
            <a:srgbClr val="671C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93" y="0"/>
            <a:ext cx="3390955" cy="6858000"/>
          </a:xfrm>
          <a:prstGeom prst="rect">
            <a:avLst/>
          </a:prstGeom>
          <a:blipFill dpi="0" rotWithShape="1">
            <a:blip r:embed="rId2"/>
            <a:srcRect/>
            <a:tile tx="-317500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 rot="16200000">
            <a:off x="1268095" y="1743075"/>
            <a:ext cx="1106170" cy="3371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734555" y="826778"/>
            <a:ext cx="6620988" cy="757172"/>
            <a:chOff x="5681661" y="1235075"/>
            <a:chExt cx="5495530" cy="657225"/>
          </a:xfrm>
          <a:solidFill>
            <a:srgbClr val="671C49"/>
          </a:solidFill>
        </p:grpSpPr>
        <p:grpSp>
          <p:nvGrpSpPr>
            <p:cNvPr id="10" name="组合 9"/>
            <p:cNvGrpSpPr/>
            <p:nvPr/>
          </p:nvGrpSpPr>
          <p:grpSpPr>
            <a:xfrm>
              <a:off x="5681661" y="1235075"/>
              <a:ext cx="5495530" cy="657225"/>
              <a:chOff x="5681661" y="1235075"/>
              <a:chExt cx="5495530" cy="657225"/>
            </a:xfrm>
            <a:grpFill/>
          </p:grpSpPr>
          <p:sp>
            <p:nvSpPr>
              <p:cNvPr id="13" name="矩形: 圆角 12"/>
              <p:cNvSpPr/>
              <p:nvPr/>
            </p:nvSpPr>
            <p:spPr>
              <a:xfrm>
                <a:off x="5681661" y="1235075"/>
                <a:ext cx="5495530" cy="65722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1" name="文本框 4"/>
            <p:cNvSpPr txBox="1"/>
            <p:nvPr/>
          </p:nvSpPr>
          <p:spPr>
            <a:xfrm>
              <a:off x="6052112" y="1331687"/>
              <a:ext cx="450807" cy="4541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5"/>
            <p:cNvSpPr txBox="1"/>
            <p:nvPr/>
          </p:nvSpPr>
          <p:spPr>
            <a:xfrm>
              <a:off x="6872286" y="1333833"/>
              <a:ext cx="3886997" cy="4530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Introduction</a:t>
              </a:r>
              <a:endParaRPr lang="zh-CN" altLang="en-US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34555" y="1809523"/>
            <a:ext cx="6620988" cy="1316339"/>
            <a:chOff x="5681661" y="1235075"/>
            <a:chExt cx="5495530" cy="1090222"/>
          </a:xfrm>
          <a:solidFill>
            <a:srgbClr val="671C49"/>
          </a:solidFill>
        </p:grpSpPr>
        <p:grpSp>
          <p:nvGrpSpPr>
            <p:cNvPr id="22" name="组合 21"/>
            <p:cNvGrpSpPr/>
            <p:nvPr/>
          </p:nvGrpSpPr>
          <p:grpSpPr>
            <a:xfrm>
              <a:off x="5681661" y="1235075"/>
              <a:ext cx="5495530" cy="1090222"/>
              <a:chOff x="5681661" y="1235075"/>
              <a:chExt cx="5495530" cy="1090222"/>
            </a:xfrm>
            <a:grpFill/>
          </p:grpSpPr>
          <p:sp>
            <p:nvSpPr>
              <p:cNvPr id="25" name="矩形: 圆角 24"/>
              <p:cNvSpPr/>
              <p:nvPr/>
            </p:nvSpPr>
            <p:spPr>
              <a:xfrm>
                <a:off x="5681661" y="1235075"/>
                <a:ext cx="5495530" cy="1039827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cxnSpLocks/>
              </p:cNvCxnSpPr>
              <p:nvPr/>
            </p:nvCxnSpPr>
            <p:spPr>
              <a:xfrm>
                <a:off x="6567487" y="1235075"/>
                <a:ext cx="0" cy="1090222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3" name="文本框 4"/>
            <p:cNvSpPr txBox="1"/>
            <p:nvPr/>
          </p:nvSpPr>
          <p:spPr>
            <a:xfrm>
              <a:off x="6052112" y="1523614"/>
              <a:ext cx="450807" cy="4541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6872286" y="1336610"/>
              <a:ext cx="3886997" cy="7902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Pre-processing &amp; </a:t>
              </a:r>
            </a:p>
            <a:p>
              <a:pPr algn="ctr"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Feature Engineering</a:t>
              </a:r>
              <a:endParaRPr lang="zh-CN" altLang="en-US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734555" y="3306766"/>
            <a:ext cx="6620988" cy="757173"/>
            <a:chOff x="5681661" y="1235075"/>
            <a:chExt cx="5495530" cy="657225"/>
          </a:xfrm>
          <a:solidFill>
            <a:srgbClr val="671C49"/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5681661" y="1235075"/>
              <a:ext cx="5495530" cy="657225"/>
              <a:chOff x="5681661" y="1235075"/>
              <a:chExt cx="5495530" cy="6572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5681661" y="1235075"/>
                <a:ext cx="5495530" cy="65722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5" name="文本框 4"/>
            <p:cNvSpPr txBox="1"/>
            <p:nvPr/>
          </p:nvSpPr>
          <p:spPr>
            <a:xfrm>
              <a:off x="6052112" y="1336610"/>
              <a:ext cx="450805" cy="4541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5"/>
            <p:cNvSpPr txBox="1"/>
            <p:nvPr/>
          </p:nvSpPr>
          <p:spPr>
            <a:xfrm>
              <a:off x="6613725" y="1347542"/>
              <a:ext cx="4404118" cy="4541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en-GB" altLang="zh-CN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Training &amp; Evaluation</a:t>
              </a:r>
              <a:endParaRPr lang="zh-CN" altLang="en-US" sz="2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34555" y="4326109"/>
            <a:ext cx="6620988" cy="757173"/>
            <a:chOff x="5681661" y="1235075"/>
            <a:chExt cx="5495530" cy="657225"/>
          </a:xfrm>
          <a:solidFill>
            <a:srgbClr val="671C49"/>
          </a:solidFill>
        </p:grpSpPr>
        <p:grpSp>
          <p:nvGrpSpPr>
            <p:cNvPr id="40" name="组合 39"/>
            <p:cNvGrpSpPr/>
            <p:nvPr/>
          </p:nvGrpSpPr>
          <p:grpSpPr>
            <a:xfrm>
              <a:off x="5681661" y="1235075"/>
              <a:ext cx="5495530" cy="657225"/>
              <a:chOff x="5681661" y="1235075"/>
              <a:chExt cx="5495530" cy="657225"/>
            </a:xfrm>
            <a:grpFill/>
          </p:grpSpPr>
          <p:sp>
            <p:nvSpPr>
              <p:cNvPr id="43" name="矩形: 圆角 42"/>
              <p:cNvSpPr/>
              <p:nvPr/>
            </p:nvSpPr>
            <p:spPr>
              <a:xfrm>
                <a:off x="5681661" y="1235075"/>
                <a:ext cx="5495530" cy="65722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41" name="文本框 4"/>
            <p:cNvSpPr txBox="1"/>
            <p:nvPr/>
          </p:nvSpPr>
          <p:spPr>
            <a:xfrm>
              <a:off x="6052112" y="1336610"/>
              <a:ext cx="450807" cy="4541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5"/>
            <p:cNvSpPr txBox="1"/>
            <p:nvPr/>
          </p:nvSpPr>
          <p:spPr>
            <a:xfrm>
              <a:off x="6872286" y="1336610"/>
              <a:ext cx="3886997" cy="4530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Model </a:t>
              </a:r>
              <a:r>
                <a:rPr lang="en-US" altLang="zh-CN" sz="2800" b="1" dirty="0" err="1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Ensembling</a:t>
              </a:r>
              <a:endParaRPr lang="zh-CN" altLang="en-US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34555" y="5345452"/>
            <a:ext cx="6620988" cy="757172"/>
            <a:chOff x="5681661" y="1235075"/>
            <a:chExt cx="5495530" cy="657225"/>
          </a:xfrm>
          <a:solidFill>
            <a:srgbClr val="671C49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5681661" y="1235075"/>
              <a:ext cx="5495530" cy="657225"/>
              <a:chOff x="5681661" y="1235075"/>
              <a:chExt cx="5495530" cy="657225"/>
            </a:xfrm>
            <a:grpFill/>
          </p:grpSpPr>
          <p:sp>
            <p:nvSpPr>
              <p:cNvPr id="15" name="矩形: 圆角 14"/>
              <p:cNvSpPr/>
              <p:nvPr/>
            </p:nvSpPr>
            <p:spPr>
              <a:xfrm>
                <a:off x="5681661" y="1235075"/>
                <a:ext cx="5495530" cy="657225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6567487" y="1235075"/>
                <a:ext cx="0" cy="657225"/>
              </a:xfrm>
              <a:prstGeom prst="lin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" name="文本框 4"/>
            <p:cNvSpPr txBox="1"/>
            <p:nvPr/>
          </p:nvSpPr>
          <p:spPr>
            <a:xfrm>
              <a:off x="6052112" y="1331687"/>
              <a:ext cx="450807" cy="4541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6872286" y="1333833"/>
              <a:ext cx="3886997" cy="4530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Conclusion</a:t>
              </a:r>
              <a:endParaRPr lang="zh-CN" altLang="en-US" sz="2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EVALUATION: Other metrics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09C697F-E632-89BA-DF5A-40A7CF52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6200" y="1617345"/>
            <a:ext cx="6172200" cy="4981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AC0782-6CE8-9370-7525-D61013C11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77" y="411640"/>
            <a:ext cx="3810000" cy="774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5EFB97-8568-B7DC-BBC1-20ADED6E3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147" y="1284884"/>
            <a:ext cx="2476500" cy="76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B6CB1B-E3BF-82FE-6FCC-BD254322A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877" y="2242939"/>
            <a:ext cx="273050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3C88BA-D107-62DC-D319-4F91663B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9812" y="3118208"/>
            <a:ext cx="2628900" cy="673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00AC83-7213-B680-B2EE-DDC0A5204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292" y="3937596"/>
            <a:ext cx="4152900" cy="825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87FF4F-2834-ED3C-A0F3-B1CDC2FE50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877" y="4738370"/>
            <a:ext cx="2413000" cy="15875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14DBBD-2BA0-ACBD-C778-B9BBB0E63F51}"/>
              </a:ext>
            </a:extLst>
          </p:cNvPr>
          <p:cNvSpPr txBox="1"/>
          <p:nvPr/>
        </p:nvSpPr>
        <p:spPr>
          <a:xfrm>
            <a:off x="6526644" y="4988281"/>
            <a:ext cx="11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Where: 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F3156-D746-6ADF-511F-CA331FAE14F5}"/>
              </a:ext>
            </a:extLst>
          </p:cNvPr>
          <p:cNvSpPr txBox="1"/>
          <p:nvPr/>
        </p:nvSpPr>
        <p:spPr>
          <a:xfrm>
            <a:off x="6206604" y="80764"/>
            <a:ext cx="39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Other metrics for 0/1 classification: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317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ECC5E96-64D8-ED40-D5BC-8CBB128B5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931" y="136523"/>
            <a:ext cx="5286375" cy="414337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E09C697F-E632-89BA-DF5A-40A7CF52F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876425"/>
            <a:ext cx="6172200" cy="49815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B12F19-1C34-8ABF-18D0-9B4A25CA30E5}"/>
              </a:ext>
            </a:extLst>
          </p:cNvPr>
          <p:cNvSpPr txBox="1"/>
          <p:nvPr/>
        </p:nvSpPr>
        <p:spPr>
          <a:xfrm>
            <a:off x="9463319" y="5778928"/>
            <a:ext cx="248798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One-Hot Encoding</a:t>
            </a:r>
          </a:p>
          <a:p>
            <a:r>
              <a:rPr lang="en-US" altLang="zh-CN" sz="2200" b="1" i="0" dirty="0">
                <a:effectLst/>
                <a:highlight>
                  <a:srgbClr val="FFFFFF"/>
                </a:highlight>
                <a:latin typeface="system-ui"/>
              </a:rPr>
              <a:t>Word2Vec</a:t>
            </a:r>
            <a:endParaRPr lang="en-GB" altLang="zh-CN" sz="2200" b="1" i="0" dirty="0">
              <a:effectLst/>
              <a:highlight>
                <a:srgbClr val="FFFFFF"/>
              </a:highlight>
              <a:latin typeface="system-u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44371D-91AA-159A-A550-E912BE46725E}"/>
              </a:ext>
            </a:extLst>
          </p:cNvPr>
          <p:cNvSpPr txBox="1"/>
          <p:nvPr/>
        </p:nvSpPr>
        <p:spPr>
          <a:xfrm>
            <a:off x="6249613" y="4456112"/>
            <a:ext cx="323728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Atchley Factor Mapping</a:t>
            </a:r>
          </a:p>
          <a:p>
            <a:r>
              <a:rPr lang="en-GB" altLang="zh-CN" sz="2400" b="1" i="0" dirty="0" err="1">
                <a:effectLst/>
                <a:highlight>
                  <a:srgbClr val="FFFFFF"/>
                </a:highlight>
                <a:latin typeface="system-ui"/>
              </a:rPr>
              <a:t>Blosum</a:t>
            </a:r>
            <a:r>
              <a:rPr lang="en-GB" altLang="zh-CN" sz="2400" b="1" i="0" dirty="0">
                <a:effectLst/>
                <a:highlight>
                  <a:srgbClr val="FFFFFF"/>
                </a:highlight>
                <a:latin typeface="system-ui"/>
              </a:rPr>
              <a:t> 50 / 62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1B70F2-3AF3-9C50-74EB-1CDBBE80A3CF}"/>
              </a:ext>
            </a:extLst>
          </p:cNvPr>
          <p:cNvSpPr txBox="1"/>
          <p:nvPr/>
        </p:nvSpPr>
        <p:spPr>
          <a:xfrm>
            <a:off x="8732463" y="5287109"/>
            <a:ext cx="4051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&gt;</a:t>
            </a:r>
            <a:endParaRPr lang="en-GB" altLang="zh-CN" sz="3600" b="1" i="0" dirty="0">
              <a:effectLst/>
              <a:highlight>
                <a:srgbClr val="FFFFFF"/>
              </a:highlight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676391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6F9EEE-375D-EAD5-3F44-3E974C40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12" y="497387"/>
            <a:ext cx="9813480" cy="28341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92DDF4-F5EA-9DB6-BE04-A983C113A4DD}"/>
              </a:ext>
            </a:extLst>
          </p:cNvPr>
          <p:cNvSpPr txBox="1"/>
          <p:nvPr/>
        </p:nvSpPr>
        <p:spPr>
          <a:xfrm>
            <a:off x="312363" y="6036807"/>
            <a:ext cx="10976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[5] Cai, Michael, et al. "ATM-TCR: TCR-epitope binding affinity prediction using a multi-head self-attention model." </a:t>
            </a:r>
            <a:r>
              <a:rPr lang="en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immunology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 (2022): 893247.</a:t>
            </a:r>
            <a:endParaRPr lang="zh-CN" altLang="en-US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21A3BE6-CE4C-E981-DF8E-1090DF873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166" y="3464003"/>
            <a:ext cx="2494059" cy="20129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82F93E-E448-79A4-E3A5-5FEA085888ED}"/>
              </a:ext>
            </a:extLst>
          </p:cNvPr>
          <p:cNvSpPr txBox="1"/>
          <p:nvPr/>
        </p:nvSpPr>
        <p:spPr>
          <a:xfrm>
            <a:off x="496280" y="3655314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 work: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8D5D36-B93F-3941-636E-40030E829688}"/>
              </a:ext>
            </a:extLst>
          </p:cNvPr>
          <p:cNvSpPr txBox="1"/>
          <p:nvPr/>
        </p:nvSpPr>
        <p:spPr>
          <a:xfrm>
            <a:off x="126452" y="1064301"/>
            <a:ext cx="139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Previous</a:t>
            </a:r>
          </a:p>
          <a:p>
            <a:r>
              <a:rPr kumimoji="1" lang="en-US" altLang="zh-CN" dirty="0"/>
              <a:t>Work: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ATM-TCR[5]</a:t>
            </a:r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DEFDCD81-3C5D-A2DF-1B6E-520E31C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15" y="-35241"/>
            <a:ext cx="58686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0D9150-3AE3-DCA8-584D-C985B8C3F53E}"/>
              </a:ext>
            </a:extLst>
          </p:cNvPr>
          <p:cNvSpPr/>
          <p:nvPr/>
        </p:nvSpPr>
        <p:spPr>
          <a:xfrm>
            <a:off x="0" y="-35133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9963B5-3110-DD4A-5551-8081FBAF7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6079" r="2807" b="3991"/>
          <a:stretch/>
        </p:blipFill>
        <p:spPr>
          <a:xfrm>
            <a:off x="1658912" y="3278085"/>
            <a:ext cx="5881105" cy="27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84120" y="20956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E0C6E"/>
                </a:solidFill>
                <a:latin typeface="+mj-lt"/>
              </a:rPr>
              <a:t>05</a:t>
            </a:r>
            <a:endParaRPr lang="zh-CN" altLang="en-US" sz="6600" b="1" dirty="0">
              <a:solidFill>
                <a:srgbClr val="7E0C6E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5556" y="2234165"/>
            <a:ext cx="3294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Conclusion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4882" y="3479535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rgbClr val="7E0C6E"/>
                </a:solidFill>
              </a:rPr>
              <a:t>Whole Pipeline &amp; Summary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BF6E7DB-C061-DAC8-C569-21E8E37B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18"/>
            <a:ext cx="12192000" cy="6173164"/>
          </a:xfrm>
          <a:prstGeom prst="rect">
            <a:avLst/>
          </a:prstGeom>
        </p:spPr>
      </p:pic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2401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69CFA6F-0025-72E2-3E4C-193B2C9A61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5" y="977900"/>
            <a:ext cx="5315365" cy="2609724"/>
          </a:xfrm>
          <a:prstGeom prst="rect">
            <a:avLst/>
          </a:prstGeom>
        </p:spPr>
      </p:pic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201930"/>
            <a:ext cx="5868670" cy="61023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1368354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DCBBF3E-5F22-CC91-9570-A239DD009706}"/>
              </a:ext>
            </a:extLst>
          </p:cNvPr>
          <p:cNvSpPr txBox="1"/>
          <p:nvPr/>
        </p:nvSpPr>
        <p:spPr>
          <a:xfrm>
            <a:off x="1066800" y="1877259"/>
            <a:ext cx="104241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dirty="0"/>
              <a:t>- Compared 5 different encode methods for feature representation;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- Compared 9 machine learning methods with best parameters, and add a voting classifier;</a:t>
            </a:r>
          </a:p>
          <a:p>
            <a:r>
              <a:rPr kumimoji="1" lang="en-US" altLang="zh-CN" sz="2800" dirty="0"/>
              <a:t>	- 5*</a:t>
            </a:r>
            <a:r>
              <a:rPr kumimoji="1" lang="zh-CN" altLang="en-US" sz="2800" dirty="0"/>
              <a:t>（</a:t>
            </a:r>
            <a:r>
              <a:rPr kumimoji="1" lang="en-US" altLang="zh-CN" sz="2800" dirty="0"/>
              <a:t>9+1</a:t>
            </a:r>
            <a:r>
              <a:rPr kumimoji="1" lang="zh-CN" altLang="en-US" sz="2800" dirty="0"/>
              <a:t>）</a:t>
            </a:r>
            <a:r>
              <a:rPr kumimoji="1" lang="en-US" altLang="zh-CN" sz="2800" dirty="0"/>
              <a:t> = 50 comparisons in total!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- our AUROC is better than some published papers;</a:t>
            </a:r>
            <a:endParaRPr kumimoji="1" lang="zh-CN" altLang="en-US" sz="2800" dirty="0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EC88F56-8731-4703-8AF9-76BA5D53CAAF}"/>
              </a:ext>
            </a:extLst>
          </p:cNvPr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标题 6">
            <a:extLst>
              <a:ext uri="{FF2B5EF4-FFF2-40B4-BE49-F238E27FC236}">
                <a16:creationId xmlns:a16="http://schemas.microsoft.com/office/drawing/2014/main" id="{D8FE61F3-BB66-6E5C-68EE-6E021B8EEDDC}"/>
              </a:ext>
            </a:extLst>
          </p:cNvPr>
          <p:cNvSpPr txBox="1">
            <a:spLocks/>
          </p:cNvSpPr>
          <p:nvPr/>
        </p:nvSpPr>
        <p:spPr>
          <a:xfrm>
            <a:off x="551815" y="468630"/>
            <a:ext cx="5868670" cy="6102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Contribution</a:t>
            </a:r>
            <a:endParaRPr lang="en-US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4831E6-3854-DA06-9C9A-0778C15780E1}"/>
              </a:ext>
            </a:extLst>
          </p:cNvPr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6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EC88F56-8731-4703-8AF9-76BA5D53CAAF}"/>
              </a:ext>
            </a:extLst>
          </p:cNvPr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标题 6">
            <a:extLst>
              <a:ext uri="{FF2B5EF4-FFF2-40B4-BE49-F238E27FC236}">
                <a16:creationId xmlns:a16="http://schemas.microsoft.com/office/drawing/2014/main" id="{D8FE61F3-BB66-6E5C-68EE-6E021B8EEDDC}"/>
              </a:ext>
            </a:extLst>
          </p:cNvPr>
          <p:cNvSpPr txBox="1">
            <a:spLocks/>
          </p:cNvSpPr>
          <p:nvPr/>
        </p:nvSpPr>
        <p:spPr>
          <a:xfrm>
            <a:off x="551815" y="468630"/>
            <a:ext cx="5868670" cy="6102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References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4831E6-3854-DA06-9C9A-0778C15780E1}"/>
              </a:ext>
            </a:extLst>
          </p:cNvPr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5CB26-6BC2-54E2-A5DB-657B496C3DB2}"/>
              </a:ext>
            </a:extLst>
          </p:cNvPr>
          <p:cNvSpPr txBox="1"/>
          <p:nvPr/>
        </p:nvSpPr>
        <p:spPr>
          <a:xfrm>
            <a:off x="641350" y="1358265"/>
            <a:ext cx="10429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[1] Le, Quoc, and Tomas </a:t>
            </a:r>
            <a:r>
              <a:rPr lang="en" altLang="zh-CN" b="0" i="0" u="none" strike="noStrike" dirty="0" err="1">
                <a:effectLst/>
                <a:latin typeface="system-ui"/>
              </a:rPr>
              <a:t>Mikolov</a:t>
            </a:r>
            <a:r>
              <a:rPr lang="en" altLang="zh-CN" b="0" i="0" u="none" strike="noStrike" dirty="0">
                <a:effectLst/>
                <a:latin typeface="system-ui"/>
              </a:rPr>
              <a:t>. "Distributed representations of sentences and documents." International conference on machine learning. PMLR, 2014.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FCC979-1E3B-55C9-2D67-5133B7AAFAED}"/>
              </a:ext>
            </a:extLst>
          </p:cNvPr>
          <p:cNvSpPr txBox="1"/>
          <p:nvPr/>
        </p:nvSpPr>
        <p:spPr>
          <a:xfrm>
            <a:off x="641350" y="2143661"/>
            <a:ext cx="117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[2] Atchley, William R., et al. "Solving the protein sequence metric problem." Proceedings of the National Academy of Sciences 102.18 (2005): 6395-6400.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1CD8FE-4DD1-26A5-8467-E8F866AABE28}"/>
              </a:ext>
            </a:extLst>
          </p:cNvPr>
          <p:cNvSpPr txBox="1"/>
          <p:nvPr/>
        </p:nvSpPr>
        <p:spPr>
          <a:xfrm>
            <a:off x="641349" y="2929057"/>
            <a:ext cx="11706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[3] </a:t>
            </a:r>
            <a:r>
              <a:rPr lang="en" altLang="zh-CN" b="0" i="0" u="none" strike="noStrike" dirty="0" err="1">
                <a:effectLst/>
                <a:latin typeface="system-ui"/>
              </a:rPr>
              <a:t>Luu</a:t>
            </a:r>
            <a:r>
              <a:rPr lang="en" altLang="zh-CN" b="0" i="0" u="none" strike="noStrike" dirty="0">
                <a:effectLst/>
                <a:latin typeface="system-ui"/>
              </a:rPr>
              <a:t>, Alan M et al. “Predicting TCR-Epitope Binding Specificity Using Deep Metric Learning and Multimodal Learning.” Genes vol. 12,4 572. 15 Apr. 2021, doi:10.3390/genes12040572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C0693C-FF69-4F9A-E097-3AFC0777445D}"/>
              </a:ext>
            </a:extLst>
          </p:cNvPr>
          <p:cNvSpPr txBox="1"/>
          <p:nvPr/>
        </p:nvSpPr>
        <p:spPr>
          <a:xfrm>
            <a:off x="641348" y="3714453"/>
            <a:ext cx="11200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Henikoff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Steven, and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Jorja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Henikoff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"Amino acid substitution matrices from protein blocks." </a:t>
            </a:r>
            <a:r>
              <a:rPr lang="en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89.22 (1992): 10915-10919.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48A7F6-7655-4D81-9148-0963D3BBAF93}"/>
              </a:ext>
            </a:extLst>
          </p:cNvPr>
          <p:cNvSpPr txBox="1"/>
          <p:nvPr/>
        </p:nvSpPr>
        <p:spPr>
          <a:xfrm>
            <a:off x="641348" y="4499849"/>
            <a:ext cx="10976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[5] Cai, Michael, et al. "ATM-TCR: TCR-epitope binding affinity prediction using a multi-head self-attention model." </a:t>
            </a:r>
            <a:r>
              <a:rPr lang="en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immunology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 (2022): 893247.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469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2681577" y="2118454"/>
            <a:ext cx="76055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9600" b="1" dirty="0">
                <a:solidFill>
                  <a:srgbClr val="6B185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Thanks</a:t>
            </a:r>
            <a:r>
              <a:rPr lang="zh-CN" altLang="en-US" sz="9600" b="1" dirty="0">
                <a:solidFill>
                  <a:srgbClr val="6B185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  <a:endParaRPr lang="zh-CN" altLang="en-US" sz="9600" b="1" dirty="0">
              <a:solidFill>
                <a:srgbClr val="6B185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6256741"/>
            <a:ext cx="12192000" cy="234163"/>
          </a:xfrm>
          <a:prstGeom prst="rect">
            <a:avLst/>
          </a:prstGeom>
          <a:solidFill>
            <a:srgbClr val="671C4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" y="6102849"/>
            <a:ext cx="12192000" cy="84116"/>
          </a:xfrm>
          <a:prstGeom prst="rect">
            <a:avLst/>
          </a:prstGeom>
          <a:solidFill>
            <a:srgbClr val="671C4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/>
          <p:nvPr/>
        </p:nvPicPr>
        <p:blipFill>
          <a:blip r:embed="rId4" cstate="print">
            <a:duotone>
              <a:prstClr val="black"/>
              <a:srgbClr val="6B185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79" y="4068821"/>
            <a:ext cx="3801439" cy="3766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 advTm="12106">
        <p15:prstTrans prst="curtains"/>
      </p:transition>
    </mc:Choice>
    <mc:Fallback xmlns="">
      <p:transition spd="slow" advTm="1210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84120" y="20956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E0C6E"/>
                </a:solidFill>
                <a:latin typeface="+mj-lt"/>
              </a:rPr>
              <a:t>01</a:t>
            </a:r>
            <a:endParaRPr lang="zh-CN" altLang="en-US" sz="6600" b="1" dirty="0">
              <a:solidFill>
                <a:srgbClr val="7E0C6E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9964" y="2234165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Introduction</a:t>
            </a:r>
            <a:endParaRPr lang="zh-CN" altLang="en-US" sz="4800" b="1" dirty="0">
              <a:solidFill>
                <a:srgbClr val="7E0C6E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4882" y="3479535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rgbClr val="7E0C6E"/>
                </a:solidFill>
              </a:rPr>
              <a:t>Problem Description</a:t>
            </a:r>
            <a:endParaRPr lang="zh-CN" altLang="en-US" sz="2400" dirty="0">
              <a:solidFill>
                <a:srgbClr val="7E0C6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4882" y="4067780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altLang="zh-CN" sz="2400" dirty="0">
                <a:solidFill>
                  <a:srgbClr val="7E0C6E"/>
                </a:solidFill>
              </a:rPr>
              <a:t>Dataset Intro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CAC2BBA-A3F9-93A2-6999-D57C36BFA9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9" b="26543"/>
          <a:stretch/>
        </p:blipFill>
        <p:spPr>
          <a:xfrm>
            <a:off x="1492250" y="1310646"/>
            <a:ext cx="8934450" cy="5548463"/>
          </a:xfrm>
          <a:prstGeom prst="rect">
            <a:avLst/>
          </a:prstGeom>
        </p:spPr>
      </p:pic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Problem Description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FEB8F29-A256-A0E1-0A10-2112768E9DBA}"/>
              </a:ext>
            </a:extLst>
          </p:cNvPr>
          <p:cNvSpPr/>
          <p:nvPr/>
        </p:nvSpPr>
        <p:spPr>
          <a:xfrm>
            <a:off x="4540885" y="1433830"/>
            <a:ext cx="1879600" cy="42062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035480-A253-7385-3FAA-F6B9D60986E2}"/>
              </a:ext>
            </a:extLst>
          </p:cNvPr>
          <p:cNvSpPr txBox="1"/>
          <p:nvPr/>
        </p:nvSpPr>
        <p:spPr>
          <a:xfrm>
            <a:off x="226031" y="4146550"/>
            <a:ext cx="1403350" cy="120032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“TCR”</a:t>
            </a:r>
          </a:p>
          <a:p>
            <a:r>
              <a:rPr lang="en-US" altLang="zh-CN" sz="2400" b="1" dirty="0"/>
              <a:t>“Epitope”</a:t>
            </a:r>
          </a:p>
          <a:p>
            <a:r>
              <a:rPr lang="en-US" altLang="zh-CN" sz="2400" b="1" dirty="0"/>
              <a:t>“Binding”</a:t>
            </a:r>
            <a:endParaRPr lang="zh-CN" alt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CCBE63-A5FA-342F-3E45-64E37A33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334" y="287694"/>
            <a:ext cx="4205766" cy="1948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75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D9026F-A8A1-757E-2EA4-B14449ACE776}"/>
              </a:ext>
            </a:extLst>
          </p:cNvPr>
          <p:cNvSpPr txBox="1"/>
          <p:nvPr/>
        </p:nvSpPr>
        <p:spPr>
          <a:xfrm>
            <a:off x="6193016" y="5378779"/>
            <a:ext cx="547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binding TCR-epitope pairs collected from publicly available databases: VDJdb, McPAS-TCR, and IEDB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8E64C5-3051-E378-3E57-A9E12F0F0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9" y="156041"/>
            <a:ext cx="11169932" cy="6701959"/>
          </a:xfrm>
          <a:prstGeom prst="rect">
            <a:avLst/>
          </a:prstGeom>
        </p:spPr>
      </p:pic>
      <p:sp>
        <p:nvSpPr>
          <p:cNvPr id="14" name="标题 6">
            <a:extLst>
              <a:ext uri="{FF2B5EF4-FFF2-40B4-BE49-F238E27FC236}">
                <a16:creationId xmlns:a16="http://schemas.microsoft.com/office/drawing/2014/main" id="{9EC228C3-DF13-B916-C799-37BCADDB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65" y="125730"/>
            <a:ext cx="5868670" cy="61023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Dataset Intro</a:t>
            </a:r>
          </a:p>
        </p:txBody>
      </p:sp>
    </p:spTree>
    <p:extLst>
      <p:ext uri="{BB962C8B-B14F-4D97-AF65-F5344CB8AC3E}">
        <p14:creationId xmlns:p14="http://schemas.microsoft.com/office/powerpoint/2010/main" val="1766920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>
            <a:off x="641350" y="1217930"/>
            <a:ext cx="4131310" cy="1270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551815" y="468630"/>
            <a:ext cx="5868670" cy="61023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Dataset Intro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87FBB-A89E-8CCB-259E-E24900CD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8" y="2809165"/>
            <a:ext cx="5382376" cy="186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EEAC97-41BD-B74F-81E1-B5BB6D414F7B}"/>
              </a:ext>
            </a:extLst>
          </p:cNvPr>
          <p:cNvSpPr/>
          <p:nvPr/>
        </p:nvSpPr>
        <p:spPr>
          <a:xfrm>
            <a:off x="750725" y="2866446"/>
            <a:ext cx="1416050" cy="1720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A9B159-8293-A793-085C-84CC95FD6416}"/>
              </a:ext>
            </a:extLst>
          </p:cNvPr>
          <p:cNvSpPr/>
          <p:nvPr/>
        </p:nvSpPr>
        <p:spPr>
          <a:xfrm>
            <a:off x="2236625" y="2866446"/>
            <a:ext cx="2260600" cy="1720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F70A91-C125-8111-1663-53EA1B158233}"/>
              </a:ext>
            </a:extLst>
          </p:cNvPr>
          <p:cNvSpPr/>
          <p:nvPr/>
        </p:nvSpPr>
        <p:spPr>
          <a:xfrm>
            <a:off x="4612526" y="2866446"/>
            <a:ext cx="987156" cy="1720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BD431C-1251-477A-423A-237D1C4DB25E}"/>
              </a:ext>
            </a:extLst>
          </p:cNvPr>
          <p:cNvCxnSpPr>
            <a:cxnSpLocks/>
          </p:cNvCxnSpPr>
          <p:nvPr/>
        </p:nvCxnSpPr>
        <p:spPr>
          <a:xfrm>
            <a:off x="1474625" y="4587296"/>
            <a:ext cx="0" cy="1714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E9F7A96-3AE3-3F70-C69E-D7EABE295F17}"/>
              </a:ext>
            </a:extLst>
          </p:cNvPr>
          <p:cNvCxnSpPr>
            <a:cxnSpLocks/>
          </p:cNvCxnSpPr>
          <p:nvPr/>
        </p:nvCxnSpPr>
        <p:spPr>
          <a:xfrm>
            <a:off x="3284375" y="4590601"/>
            <a:ext cx="0" cy="1714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43312BA-BF2B-0B15-6A94-8414DC5FAA28}"/>
              </a:ext>
            </a:extLst>
          </p:cNvPr>
          <p:cNvCxnSpPr>
            <a:cxnSpLocks/>
          </p:cNvCxnSpPr>
          <p:nvPr/>
        </p:nvCxnSpPr>
        <p:spPr>
          <a:xfrm>
            <a:off x="1474625" y="4758746"/>
            <a:ext cx="18097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34101E2-4B98-7F45-79E2-31C75373096D}"/>
              </a:ext>
            </a:extLst>
          </p:cNvPr>
          <p:cNvCxnSpPr>
            <a:cxnSpLocks/>
          </p:cNvCxnSpPr>
          <p:nvPr/>
        </p:nvCxnSpPr>
        <p:spPr>
          <a:xfrm>
            <a:off x="4941725" y="4581076"/>
            <a:ext cx="0" cy="3554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B2FF0E3-E647-FAF6-A369-F3FD813B82CE}"/>
              </a:ext>
            </a:extLst>
          </p:cNvPr>
          <p:cNvCxnSpPr>
            <a:cxnSpLocks/>
          </p:cNvCxnSpPr>
          <p:nvPr/>
        </p:nvCxnSpPr>
        <p:spPr>
          <a:xfrm>
            <a:off x="2458875" y="4758746"/>
            <a:ext cx="0" cy="1714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71AD921-C2E5-830F-383D-984B12F89323}"/>
              </a:ext>
            </a:extLst>
          </p:cNvPr>
          <p:cNvCxnSpPr>
            <a:cxnSpLocks/>
          </p:cNvCxnSpPr>
          <p:nvPr/>
        </p:nvCxnSpPr>
        <p:spPr>
          <a:xfrm flipV="1">
            <a:off x="2458875" y="4930196"/>
            <a:ext cx="2482850" cy="63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01B488B9-9761-12FE-D4EF-8EF94BE7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74" y="961315"/>
            <a:ext cx="4601217" cy="4258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D9026F-A8A1-757E-2EA4-B14449ACE776}"/>
              </a:ext>
            </a:extLst>
          </p:cNvPr>
          <p:cNvSpPr txBox="1"/>
          <p:nvPr/>
        </p:nvSpPr>
        <p:spPr>
          <a:xfrm>
            <a:off x="6193016" y="5378779"/>
            <a:ext cx="547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binding TCR-epitope pairs collected from publicly available databases: VDJdb, McPAS-TCR, and IEDB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05536B-F8EE-7599-AF91-BA1EF4191827}"/>
              </a:ext>
            </a:extLst>
          </p:cNvPr>
          <p:cNvSpPr txBox="1"/>
          <p:nvPr/>
        </p:nvSpPr>
        <p:spPr>
          <a:xfrm>
            <a:off x="145436" y="5018966"/>
            <a:ext cx="547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Selected 3 most numerous epitopes</a:t>
            </a:r>
          </a:p>
          <a:p>
            <a:r>
              <a:rPr lang="en-US" altLang="zh-CN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(whole dataset way too large)</a:t>
            </a:r>
            <a:endParaRPr lang="en" altLang="zh-CN" b="0" i="0" u="none" strike="noStrike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84120" y="2095666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E0C6E"/>
                </a:solidFill>
                <a:latin typeface="+mj-lt"/>
              </a:rPr>
              <a:t>02</a:t>
            </a:r>
            <a:endParaRPr lang="zh-CN" altLang="en-US" sz="6600" b="1" dirty="0">
              <a:solidFill>
                <a:srgbClr val="7E0C6E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8628" y="1661781"/>
            <a:ext cx="6093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Preprocessing &amp; </a:t>
            </a:r>
          </a:p>
          <a:p>
            <a:r>
              <a:rPr lang="en-US" altLang="zh-CN" sz="4800" b="1" dirty="0">
                <a:solidFill>
                  <a:srgbClr val="7E0C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Feature Engineering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4882" y="3479535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US" altLang="zh-CN" sz="2400" dirty="0">
                <a:solidFill>
                  <a:srgbClr val="7E0C6E"/>
                </a:solidFill>
              </a:rPr>
              <a:t>Amino Acid Encoding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4882" y="4067780"/>
            <a:ext cx="1107996" cy="369332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>
            <a:defPPr>
              <a:defRPr lang="zh-CN"/>
            </a:defPPr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altLang="zh-CN" sz="2400" dirty="0" err="1">
                <a:solidFill>
                  <a:srgbClr val="7E0C6E"/>
                </a:solidFill>
              </a:rPr>
              <a:t>Normalisation</a:t>
            </a:r>
            <a:r>
              <a:rPr lang="en-US" altLang="zh-CN" sz="2400" dirty="0">
                <a:solidFill>
                  <a:srgbClr val="7E0C6E"/>
                </a:solidFill>
              </a:rPr>
              <a:t> and Feature Concatenation</a:t>
            </a:r>
          </a:p>
        </p:txBody>
      </p:sp>
    </p:spTree>
    <p:extLst>
      <p:ext uri="{BB962C8B-B14F-4D97-AF65-F5344CB8AC3E}">
        <p14:creationId xmlns:p14="http://schemas.microsoft.com/office/powerpoint/2010/main" val="267135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 flipV="1">
            <a:off x="641350" y="1217295"/>
            <a:ext cx="4744085" cy="635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641350" y="468630"/>
            <a:ext cx="805815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Amino Acid Encoding: One-Hot Encoding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FFC355-7590-BBFD-B8CE-F22BB8A2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782"/>
            <a:ext cx="12192000" cy="4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7"/>
          <p:cNvCxnSpPr/>
          <p:nvPr/>
        </p:nvCxnSpPr>
        <p:spPr>
          <a:xfrm flipV="1">
            <a:off x="641350" y="1217295"/>
            <a:ext cx="4744085" cy="635"/>
          </a:xfrm>
          <a:prstGeom prst="line">
            <a:avLst/>
          </a:prstGeom>
          <a:ln w="28575">
            <a:solidFill>
              <a:srgbClr val="671C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标题 6"/>
          <p:cNvSpPr>
            <a:spLocks noGrp="1"/>
          </p:cNvSpPr>
          <p:nvPr>
            <p:ph type="title"/>
          </p:nvPr>
        </p:nvSpPr>
        <p:spPr>
          <a:xfrm>
            <a:off x="641350" y="468630"/>
            <a:ext cx="6770370" cy="61023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Amino Acid Encoding: Word2Vec[1]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8651" y="2108125"/>
            <a:ext cx="101078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just">
              <a:lnSpc>
                <a:spcPct val="150000"/>
              </a:lnSpc>
              <a:spcBef>
                <a:spcPts val="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8738"/>
            <a:ext cx="452063" cy="610236"/>
          </a:xfrm>
          <a:prstGeom prst="rect">
            <a:avLst/>
          </a:prstGeom>
          <a:solidFill>
            <a:srgbClr val="67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4E24A-FAEC-5114-4C9E-00DD90CB6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5"/>
          <a:stretch/>
        </p:blipFill>
        <p:spPr>
          <a:xfrm>
            <a:off x="1137920" y="1298099"/>
            <a:ext cx="8495030" cy="4682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2BAA79-4CF8-3790-AEF0-82C0FB406E5F}"/>
              </a:ext>
            </a:extLst>
          </p:cNvPr>
          <p:cNvSpPr txBox="1"/>
          <p:nvPr/>
        </p:nvSpPr>
        <p:spPr>
          <a:xfrm>
            <a:off x="8356600" y="468630"/>
            <a:ext cx="426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Treat each amino acid as a word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95983A-4DC3-3637-AD97-B28B2F6E962F}"/>
              </a:ext>
            </a:extLst>
          </p:cNvPr>
          <p:cNvSpPr txBox="1"/>
          <p:nvPr/>
        </p:nvSpPr>
        <p:spPr>
          <a:xfrm>
            <a:off x="58363" y="6068158"/>
            <a:ext cx="10429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effectLst/>
                <a:latin typeface="system-ui"/>
              </a:rPr>
              <a:t>[1] Le, Quoc, and Tomas </a:t>
            </a:r>
            <a:r>
              <a:rPr lang="en" altLang="zh-CN" b="0" i="0" u="none" strike="noStrike" dirty="0" err="1">
                <a:effectLst/>
                <a:latin typeface="system-ui"/>
              </a:rPr>
              <a:t>Mikolov</a:t>
            </a:r>
            <a:r>
              <a:rPr lang="en" altLang="zh-CN" b="0" i="0" u="none" strike="noStrike" dirty="0">
                <a:effectLst/>
                <a:latin typeface="system-ui"/>
              </a:rPr>
              <a:t>. "Distributed representations of sentences and documents." International conference on machine learning. PMLR, 2014.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698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39cd11c-90f1-4f27-a61f-51831d227f92"/>
  <p:tag name="COMMONDATA" val="eyJoZGlkIjoiYjA0NDIxMmMyYzM5ZDhkZTAzMjdiZTUwZjFjZTA0Mj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|1.5|1.2|1.1|1|0.9|0.8|1|1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850</Words>
  <Application>Microsoft Office PowerPoint</Application>
  <PresentationFormat>宽屏</PresentationFormat>
  <Paragraphs>141</Paragraphs>
  <Slides>27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Menlo</vt:lpstr>
      <vt:lpstr>system-ui</vt:lpstr>
      <vt:lpstr>黑体</vt:lpstr>
      <vt:lpstr>微软雅黑</vt:lpstr>
      <vt:lpstr>Arial</vt:lpstr>
      <vt:lpstr>Calibri</vt:lpstr>
      <vt:lpstr>Calibri Light</vt:lpstr>
      <vt:lpstr>Cambria</vt:lpstr>
      <vt:lpstr>Segoe UI</vt:lpstr>
      <vt:lpstr>Times New Roman</vt:lpstr>
      <vt:lpstr>Office Theme</vt:lpstr>
      <vt:lpstr>Office 主题</vt:lpstr>
      <vt:lpstr>Office 主题​​</vt:lpstr>
      <vt:lpstr>Equation.KSEE3</vt:lpstr>
      <vt:lpstr>TCR-Epitope Binding Affinity Prediction</vt:lpstr>
      <vt:lpstr>PowerPoint 演示文稿</vt:lpstr>
      <vt:lpstr>PowerPoint 演示文稿</vt:lpstr>
      <vt:lpstr>Problem Description</vt:lpstr>
      <vt:lpstr>Dataset Intro</vt:lpstr>
      <vt:lpstr>Dataset Intro</vt:lpstr>
      <vt:lpstr>PowerPoint 演示文稿</vt:lpstr>
      <vt:lpstr>Amino Acid Encoding: One-Hot Encoding</vt:lpstr>
      <vt:lpstr>Amino Acid Encoding: Word2Vec[1]</vt:lpstr>
      <vt:lpstr>Amino Acid Encoding: Atchley Factor Mapping [2]</vt:lpstr>
      <vt:lpstr>Amino Acid Encoding: Atchley Factor Mapping [2]</vt:lpstr>
      <vt:lpstr>BLOcks SUBstitution (BLOSUM) Matrix [4]</vt:lpstr>
      <vt:lpstr>Further Pre-Processing</vt:lpstr>
      <vt:lpstr>PowerPoint 演示文稿</vt:lpstr>
      <vt:lpstr>Hyper Parameters</vt:lpstr>
      <vt:lpstr>Hyper Parameters</vt:lpstr>
      <vt:lpstr>PowerPoint 演示文稿</vt:lpstr>
      <vt:lpstr>Soft Voting</vt:lpstr>
      <vt:lpstr>EVALUATION : AUROC</vt:lpstr>
      <vt:lpstr>EVALUATION: Other metrics</vt:lpstr>
      <vt:lpstr>Evaluation</vt:lpstr>
      <vt:lpstr>Evaluation</vt:lpstr>
      <vt:lpstr>PowerPoint 演示文稿</vt:lpstr>
      <vt:lpstr>Project Summary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Cost-Efficiency Analysis on YouTube Ads</dc:title>
  <dc:creator>邹嘉禧</dc:creator>
  <cp:lastModifiedBy>嘉禧 邹</cp:lastModifiedBy>
  <cp:revision>213</cp:revision>
  <dcterms:created xsi:type="dcterms:W3CDTF">2019-06-19T02:08:00Z</dcterms:created>
  <dcterms:modified xsi:type="dcterms:W3CDTF">2024-04-20T02:46:48Z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3FA5C3C2C79D4792BFEB5ACE115CEB66</vt:lpwstr>
  </property>
</Properties>
</file>